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71" r:id="rId11"/>
    <p:sldId id="270" r:id="rId12"/>
    <p:sldId id="266" r:id="rId13"/>
    <p:sldId id="268" r:id="rId14"/>
    <p:sldId id="264" r:id="rId15"/>
    <p:sldId id="267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96185-0785-4B19-ACF1-928999B3CDB4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84686-168D-4598-AC6C-B016AEBAE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0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0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02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61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73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1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39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47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28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15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84686-168D-4598-AC6C-B016AEBAEA5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8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5BDC9D-58FD-4727-9383-AFDB011C403B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A066D0-B5CA-4084-B857-0E8AA7ABC595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    DISCRIMINAÇÃO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          </a:t>
            </a:r>
            <a:r>
              <a:rPr lang="pt-BR" b="1" dirty="0" smtClean="0"/>
              <a:t>Ana Lúcia </a:t>
            </a:r>
            <a:r>
              <a:rPr lang="pt-BR" b="1" dirty="0" err="1" smtClean="0"/>
              <a:t>Galinkin</a:t>
            </a:r>
            <a:endParaRPr lang="pt-BR" b="1" dirty="0" smtClean="0"/>
          </a:p>
          <a:p>
            <a:r>
              <a:rPr lang="pt-BR" sz="2400" b="1" dirty="0" smtClean="0"/>
              <a:t>Universidade de Brasília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66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347864" y="1584929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b="1" dirty="0">
                <a:solidFill>
                  <a:srgbClr val="FF0000"/>
                </a:solidFill>
              </a:rPr>
              <a:t>PRECONCEITO</a:t>
            </a:r>
            <a:r>
              <a:rPr lang="pt-BR" sz="2400" dirty="0">
                <a:solidFill>
                  <a:prstClr val="white"/>
                </a:solidFill>
              </a:rPr>
              <a:t> 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86000" y="2967335"/>
            <a:ext cx="4572000" cy="27921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ideias, prejulgamentos, </a:t>
            </a: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geralmente </a:t>
            </a:r>
            <a:r>
              <a:rPr lang="pt-BR" sz="2400" dirty="0"/>
              <a:t>negativos, a respeito de determinadas pessoas, grupos sociais, etnias, religiões</a:t>
            </a:r>
          </a:p>
        </p:txBody>
      </p:sp>
    </p:spTree>
    <p:extLst>
      <p:ext uri="{BB962C8B-B14F-4D97-AF65-F5344CB8AC3E}">
        <p14:creationId xmlns:p14="http://schemas.microsoft.com/office/powerpoint/2010/main" val="285646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727858" y="3244334"/>
            <a:ext cx="307327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 smtClean="0"/>
          </a:p>
          <a:p>
            <a:r>
              <a:rPr lang="pt-BR" b="1" dirty="0"/>
              <a:t>DISCRIMINAÇÃO RACIAL</a:t>
            </a:r>
            <a:r>
              <a:rPr lang="pt-BR" dirty="0"/>
              <a:t>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b="1" dirty="0"/>
              <a:t>DISCRIMINAÇÃO  SEXUAL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60908" y="4104760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prstClr val="white"/>
                </a:solidFill>
              </a:rPr>
              <a:t>HOMOFOBIA</a:t>
            </a:r>
            <a:r>
              <a:rPr lang="pt-BR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048500" y="185844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dirty="0" smtClean="0">
                <a:solidFill>
                  <a:prstClr val="white"/>
                </a:solidFill>
              </a:rPr>
              <a:t>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374" y="2636912"/>
            <a:ext cx="4692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INTOLERÂNCIA POLÍTICA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96136" y="1858447"/>
            <a:ext cx="252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INTOLERÂNCIA RELIGIOSA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7380312" y="2088635"/>
            <a:ext cx="2370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>
                <a:solidFill>
                  <a:prstClr val="white"/>
                </a:solidFill>
              </a:rPr>
              <a:t>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519565" y="1112322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b="1" dirty="0">
                <a:solidFill>
                  <a:srgbClr val="FFC000"/>
                </a:solidFill>
              </a:rPr>
              <a:t>PRECONCEITOS</a:t>
            </a:r>
          </a:p>
        </p:txBody>
      </p:sp>
    </p:spTree>
    <p:extLst>
      <p:ext uri="{BB962C8B-B14F-4D97-AF65-F5344CB8AC3E}">
        <p14:creationId xmlns:p14="http://schemas.microsoft.com/office/powerpoint/2010/main" val="42930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269033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	</a:t>
            </a:r>
            <a:r>
              <a:rPr lang="pt-BR" sz="2800" b="1" dirty="0" smtClean="0">
                <a:solidFill>
                  <a:srgbClr val="00B050"/>
                </a:solidFill>
              </a:rPr>
              <a:t>Etnocentrismo </a:t>
            </a:r>
          </a:p>
          <a:p>
            <a:endParaRPr lang="pt-BR" sz="2400" b="1" dirty="0"/>
          </a:p>
          <a:p>
            <a:r>
              <a:rPr lang="pt-BR" sz="2400" b="1" dirty="0" smtClean="0"/>
              <a:t>crença </a:t>
            </a:r>
            <a:r>
              <a:rPr lang="pt-BR" sz="2400" b="1" dirty="0"/>
              <a:t>na superioridade de sua etnia ou </a:t>
            </a:r>
            <a:r>
              <a:rPr lang="pt-BR" sz="2400" b="1" dirty="0" smtClean="0"/>
              <a:t>nação. Somos superiores, melhores </a:t>
            </a:r>
            <a:r>
              <a:rPr lang="pt-BR" sz="2400" b="1" dirty="0"/>
              <a:t>que as outras. O que nos fazemos é correto, o que eles fazem é errado</a:t>
            </a:r>
          </a:p>
        </p:txBody>
      </p:sp>
    </p:spTree>
    <p:extLst>
      <p:ext uri="{BB962C8B-B14F-4D97-AF65-F5344CB8AC3E}">
        <p14:creationId xmlns:p14="http://schemas.microsoft.com/office/powerpoint/2010/main" val="18518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71600" y="4149080"/>
            <a:ext cx="3869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Meu grupo e melhor que os outros </a:t>
            </a:r>
            <a:r>
              <a:rPr lang="pt-BR" b="1" dirty="0" smtClean="0">
                <a:solidFill>
                  <a:srgbClr val="FF0000"/>
                </a:solidFill>
              </a:rPr>
              <a:t>grupos</a:t>
            </a:r>
          </a:p>
          <a:p>
            <a:pPr lvl="0"/>
            <a:endParaRPr lang="pt-BR" dirty="0">
              <a:solidFill>
                <a:prstClr val="white"/>
              </a:solidFill>
            </a:endParaRPr>
          </a:p>
          <a:p>
            <a:pPr lvl="0"/>
            <a:endParaRPr lang="pt-BR" dirty="0" smtClean="0">
              <a:solidFill>
                <a:prstClr val="white"/>
              </a:solidFill>
            </a:endParaRPr>
          </a:p>
          <a:p>
            <a:pPr lvl="0"/>
            <a:endParaRPr lang="pt-BR" dirty="0">
              <a:solidFill>
                <a:prstClr val="white"/>
              </a:solidFill>
            </a:endParaRPr>
          </a:p>
          <a:p>
            <a:pPr lvl="0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88225" y="121353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srgbClr val="00B050"/>
                </a:solidFill>
              </a:rPr>
              <a:t>Os costumes deles são estranhos!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68930" y="4636572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Bizarros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70646" y="5595422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C000"/>
                </a:solidFill>
              </a:rPr>
              <a:t>Bárbaros!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449513" y="533698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b="1" dirty="0">
                <a:solidFill>
                  <a:srgbClr val="FFC000"/>
                </a:solidFill>
              </a:rPr>
              <a:t>Nos estamos certos eles estão errados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707904" y="2497564"/>
            <a:ext cx="363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ETNOCENTRISMO</a:t>
            </a:r>
          </a:p>
        </p:txBody>
      </p:sp>
    </p:spTree>
    <p:extLst>
      <p:ext uri="{BB962C8B-B14F-4D97-AF65-F5344CB8AC3E}">
        <p14:creationId xmlns:p14="http://schemas.microsoft.com/office/powerpoint/2010/main" val="4983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9769"/>
            <a:ext cx="7850665" cy="435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7624" y="1484784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Quando e como aprendemos </a:t>
            </a:r>
            <a:r>
              <a:rPr lang="pt-BR" sz="2400" b="1" dirty="0"/>
              <a:t>a discernir, comparar, </a:t>
            </a:r>
            <a:r>
              <a:rPr lang="pt-BR" sz="2400" b="1" dirty="0" smtClean="0"/>
              <a:t>  separar</a:t>
            </a:r>
            <a:r>
              <a:rPr lang="pt-BR" sz="2400" b="1" dirty="0"/>
              <a:t>, </a:t>
            </a:r>
            <a:r>
              <a:rPr lang="pt-BR" sz="2400" b="1" dirty="0" smtClean="0"/>
              <a:t>  julgar</a:t>
            </a:r>
            <a:r>
              <a:rPr lang="pt-BR" sz="2400" b="1" dirty="0"/>
              <a:t>, </a:t>
            </a:r>
            <a:r>
              <a:rPr lang="pt-BR" sz="2400" b="1" dirty="0" smtClean="0"/>
              <a:t>  avaliar</a:t>
            </a:r>
            <a:r>
              <a:rPr lang="pt-BR" sz="2400" b="1" dirty="0"/>
              <a:t>, </a:t>
            </a:r>
            <a:r>
              <a:rPr lang="pt-BR" sz="2400" b="1" dirty="0" smtClean="0"/>
              <a:t>  		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	</a:t>
            </a:r>
            <a:r>
              <a:rPr lang="pt-BR" sz="2400" b="1" dirty="0" smtClean="0">
                <a:solidFill>
                  <a:srgbClr val="FF0000"/>
                </a:solidFill>
              </a:rPr>
              <a:t>	DISCRIMINAR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smtClean="0"/>
              <a:t>Desde </a:t>
            </a:r>
            <a:r>
              <a:rPr lang="pt-BR" sz="2400" b="1" dirty="0"/>
              <a:t>o nascimento e durante toda a vida somos </a:t>
            </a:r>
            <a:r>
              <a:rPr lang="pt-BR" sz="2400" b="1" dirty="0" smtClean="0"/>
              <a:t>ensinados e reforçados </a:t>
            </a:r>
            <a:r>
              <a:rPr lang="pt-BR" sz="2400" b="1" dirty="0"/>
              <a:t>pelos nossos grupos de convivência </a:t>
            </a:r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E cada um de nós se torna um instrumento de veiculação, um professor de preconceitos, estereotipias, etnocentrismo, discriminações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27784" y="980728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RESPEITO PELAS DIFERENÇAS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90613" y="1834247"/>
            <a:ext cx="228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pt-BR" dirty="0" smtClean="0">
              <a:solidFill>
                <a:prstClr val="white"/>
              </a:solidFill>
            </a:endParaRPr>
          </a:p>
          <a:p>
            <a:pPr lvl="0"/>
            <a:r>
              <a:rPr lang="pt-BR" sz="2000" b="1" dirty="0" smtClean="0">
                <a:solidFill>
                  <a:prstClr val="white"/>
                </a:solidFill>
              </a:rPr>
              <a:t>VALORIZAÇÃO </a:t>
            </a:r>
            <a:r>
              <a:rPr lang="pt-BR" sz="2000" b="1" dirty="0">
                <a:solidFill>
                  <a:prstClr val="white"/>
                </a:solidFill>
              </a:rPr>
              <a:t>DA DIVERSIDADE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256948" y="314591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 smtClean="0">
                <a:solidFill>
                  <a:prstClr val="white"/>
                </a:solidFill>
              </a:rPr>
              <a:t>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516217" y="2080697"/>
            <a:ext cx="234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prstClr val="white"/>
                </a:solidFill>
              </a:rPr>
              <a:t>TOLERÂNCIA</a:t>
            </a:r>
            <a:endParaRPr lang="pt-BR" sz="2000" b="1" dirty="0"/>
          </a:p>
        </p:txBody>
      </p:sp>
      <p:sp>
        <p:nvSpPr>
          <p:cNvPr id="23" name="Retângulo 22"/>
          <p:cNvSpPr/>
          <p:nvPr/>
        </p:nvSpPr>
        <p:spPr>
          <a:xfrm>
            <a:off x="3724652" y="3244334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AUTOCRÍTICA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339752" y="4043273"/>
            <a:ext cx="40737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 smtClean="0">
              <a:solidFill>
                <a:prstClr val="white"/>
              </a:solidFill>
            </a:endParaRPr>
          </a:p>
          <a:p>
            <a:pPr lvl="0"/>
            <a:endParaRPr lang="pt-BR" dirty="0">
              <a:solidFill>
                <a:prstClr val="white"/>
              </a:solidFill>
            </a:endParaRPr>
          </a:p>
          <a:p>
            <a:pPr lvl="0"/>
            <a:r>
              <a:rPr lang="pt-BR" sz="2000" b="1" dirty="0" smtClean="0">
                <a:solidFill>
                  <a:prstClr val="white"/>
                </a:solidFill>
              </a:rPr>
              <a:t>RECONHECIMENTO DOS VALORES  DO OUTRO DIFERENTE</a:t>
            </a:r>
            <a:endParaRPr lang="pt-BR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pPr marL="0" indent="0" algn="ctr">
              <a:buNone/>
            </a:pPr>
            <a:endParaRPr lang="pt-BR" sz="6000" dirty="0" smtClean="0"/>
          </a:p>
          <a:p>
            <a:pPr marL="0" indent="0" algn="ctr">
              <a:buNone/>
            </a:pPr>
            <a:r>
              <a:rPr lang="pt-BR" sz="9600" b="1" dirty="0" smtClean="0"/>
              <a:t>Ato ou efeito de discriminar</a:t>
            </a:r>
          </a:p>
          <a:p>
            <a:pPr marL="0" indent="0" algn="ctr">
              <a:buNone/>
            </a:pPr>
            <a:r>
              <a:rPr lang="pt-BR" sz="9600" dirty="0" smtClean="0"/>
              <a:t>                            </a:t>
            </a:r>
          </a:p>
          <a:p>
            <a:pPr marL="0" indent="0" algn="ctr">
              <a:buNone/>
            </a:pPr>
            <a:r>
              <a:rPr lang="pt-BR" sz="9600" dirty="0" smtClean="0"/>
              <a:t>          </a:t>
            </a:r>
          </a:p>
          <a:p>
            <a:pPr marL="0" indent="0" algn="ctr">
              <a:buNone/>
            </a:pPr>
            <a:r>
              <a:rPr lang="pt-BR" sz="9600" dirty="0" smtClean="0"/>
              <a:t>             </a:t>
            </a:r>
          </a:p>
          <a:p>
            <a:pPr marL="0" indent="0" algn="ctr">
              <a:buNone/>
            </a:pPr>
            <a:r>
              <a:rPr lang="pt-BR" sz="9600" b="1" dirty="0" smtClean="0"/>
              <a:t>Faculdade de discriminar, distinguir, </a:t>
            </a:r>
          </a:p>
          <a:p>
            <a:pPr marL="0" indent="0" algn="ctr">
              <a:buNone/>
            </a:pPr>
            <a:endParaRPr lang="pt-BR" sz="9600" b="1" dirty="0"/>
          </a:p>
          <a:p>
            <a:pPr marL="0" indent="0" algn="ctr">
              <a:buNone/>
            </a:pPr>
            <a:endParaRPr lang="pt-BR" sz="9600" b="1" dirty="0" smtClean="0"/>
          </a:p>
          <a:p>
            <a:pPr marL="0" indent="0" algn="ctr">
              <a:buNone/>
            </a:pPr>
            <a:r>
              <a:rPr lang="pt-BR" sz="9600" b="1" dirty="0"/>
              <a:t>	</a:t>
            </a:r>
            <a:r>
              <a:rPr lang="pt-BR" sz="9600" b="1" dirty="0" smtClean="0"/>
              <a:t>	  </a:t>
            </a:r>
          </a:p>
          <a:p>
            <a:pPr marL="0" indent="0" algn="ctr">
              <a:buNone/>
            </a:pPr>
            <a:r>
              <a:rPr lang="pt-BR" sz="9600" b="1" dirty="0" smtClean="0"/>
              <a:t>Discernimento</a:t>
            </a:r>
          </a:p>
          <a:p>
            <a:pPr marL="0" indent="0" algn="ctr">
              <a:buNone/>
            </a:pPr>
            <a:endParaRPr lang="pt-BR" sz="9600" b="1" dirty="0" smtClean="0"/>
          </a:p>
          <a:p>
            <a:pPr marL="0" indent="0" algn="ctr">
              <a:buNone/>
            </a:pPr>
            <a:endParaRPr lang="pt-BR" sz="9600" b="1" dirty="0" smtClean="0"/>
          </a:p>
          <a:p>
            <a:pPr marL="0" indent="0" algn="ctr">
              <a:buNone/>
            </a:pPr>
            <a:endParaRPr lang="pt-BR" sz="9600" b="1" dirty="0" smtClean="0"/>
          </a:p>
          <a:p>
            <a:pPr marL="0" indent="0" algn="ctr">
              <a:buNone/>
            </a:pPr>
            <a:r>
              <a:rPr lang="pt-BR" sz="9600" b="1" dirty="0" smtClean="0"/>
              <a:t>Separar, segregar, por à parte</a:t>
            </a:r>
          </a:p>
          <a:p>
            <a:pPr marL="0" indent="0">
              <a:buNone/>
            </a:pPr>
            <a:r>
              <a:rPr lang="pt-BR" b="1" dirty="0" smtClean="0"/>
              <a:t>                             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815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DISCRIMINAÇÃO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3" y="2420888"/>
            <a:ext cx="7125112" cy="3437910"/>
          </a:xfrm>
        </p:spPr>
        <p:txBody>
          <a:bodyPr/>
          <a:lstStyle/>
          <a:p>
            <a:r>
              <a:rPr lang="pt-BR" b="1" dirty="0" smtClean="0"/>
              <a:t>Necessária para nossa sobrevivência      </a:t>
            </a:r>
          </a:p>
          <a:p>
            <a:endParaRPr lang="pt-BR" b="1" dirty="0"/>
          </a:p>
          <a:p>
            <a:r>
              <a:rPr lang="pt-BR" b="1" dirty="0" smtClean="0"/>
              <a:t>Necessária à convivência   social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046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183880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		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43608" y="908720"/>
            <a:ext cx="682555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pt-BR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É negativa</a:t>
            </a:r>
            <a:endParaRPr lang="pt-BR" sz="36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Quando </a:t>
            </a:r>
            <a:r>
              <a:rPr lang="pt-BR" sz="20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envolve sentimentos negativos a respeito de determinados </a:t>
            </a:r>
            <a:r>
              <a:rPr lang="pt-BR" sz="2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grupos, </a:t>
            </a:r>
            <a:r>
              <a:rPr lang="pt-BR" sz="20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categorias </a:t>
            </a:r>
            <a:r>
              <a:rPr lang="pt-BR" sz="2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sociais, pessoas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Quando é definida por preconceitos que desqualificam o outro grupo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Quando exclui o outro por pertencer à uma categoria desvalorizada pelo seu grupo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O outro é definido por estereótipos relativos ao seu grupo e uma visão etnocêntrica, preconceituosa, intolerante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0873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0800000" flipV="1">
            <a:off x="683568" y="-1320430"/>
            <a:ext cx="784887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		        </a:t>
            </a:r>
            <a:r>
              <a:rPr lang="pt-BR" sz="2400" b="1" dirty="0" smtClean="0">
                <a:solidFill>
                  <a:srgbClr val="FF0000"/>
                </a:solidFill>
              </a:rPr>
              <a:t>ESTEREÓTIPOS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           </a:t>
            </a:r>
            <a:r>
              <a:rPr lang="pt-BR" sz="2400" b="1" dirty="0" smtClean="0"/>
              <a:t>Estereótipos </a:t>
            </a:r>
            <a:r>
              <a:rPr lang="pt-BR" sz="2400" b="1" dirty="0"/>
              <a:t>são ideias </a:t>
            </a:r>
            <a:r>
              <a:rPr lang="pt-BR" sz="2400" b="1" dirty="0" smtClean="0"/>
              <a:t>simplificadoras, classificatórias, generalizantes e preconcebidas </a:t>
            </a:r>
            <a:r>
              <a:rPr lang="pt-BR" sz="2400" b="1" dirty="0"/>
              <a:t>sobre determinadas </a:t>
            </a:r>
            <a:r>
              <a:rPr lang="pt-BR" sz="2400" b="1" dirty="0" smtClean="0"/>
              <a:t>pessoas e  categorias sociais. Cada membro do grupo é percebido como uma cópia dos outros </a:t>
            </a:r>
            <a:r>
              <a:rPr lang="pt-BR" sz="2400" b="1" dirty="0" smtClean="0"/>
              <a:t>membros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smtClean="0"/>
              <a:t>Homens </a:t>
            </a:r>
            <a:r>
              <a:rPr lang="pt-BR" sz="2400" b="1" dirty="0" smtClean="0"/>
              <a:t>são </a:t>
            </a:r>
            <a:r>
              <a:rPr lang="pt-BR" sz="2400" b="1" dirty="0" smtClean="0"/>
              <a:t>de </a:t>
            </a:r>
            <a:r>
              <a:rPr lang="pt-BR" sz="2400" b="1" dirty="0" smtClean="0"/>
              <a:t>Marte </a:t>
            </a:r>
            <a:r>
              <a:rPr lang="pt-BR" sz="2400" b="1" dirty="0" smtClean="0"/>
              <a:t>e mulheres são de Vênus</a:t>
            </a:r>
          </a:p>
          <a:p>
            <a:endParaRPr lang="pt-BR" sz="2400" b="1" dirty="0"/>
          </a:p>
          <a:p>
            <a:r>
              <a:rPr lang="pt-BR" sz="2400" b="1" dirty="0" smtClean="0"/>
              <a:t>	Mulheres são sensíveis</a:t>
            </a:r>
          </a:p>
          <a:p>
            <a:endParaRPr lang="pt-BR" sz="2400" b="1" dirty="0"/>
          </a:p>
          <a:p>
            <a:r>
              <a:rPr lang="pt-BR" sz="2400" b="1" dirty="0" smtClean="0"/>
              <a:t>	Homens não sabem lidar com 	crianças</a:t>
            </a:r>
            <a:endParaRPr lang="pt-BR" sz="2400" b="1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8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828800"/>
            <a:ext cx="6000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09" y="260649"/>
            <a:ext cx="570981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554461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9"/>
            <a:ext cx="4032448" cy="547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66483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3082410"/>
            <a:ext cx="1822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prstClr val="white"/>
                </a:solidFill>
              </a:rPr>
              <a:t>Estereótipo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5975" y="331697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dirty="0">
                <a:solidFill>
                  <a:prstClr val="white"/>
                </a:solidFill>
              </a:rPr>
              <a:t>malandro brasileiro</a:t>
            </a:r>
          </a:p>
        </p:txBody>
      </p:sp>
    </p:spTree>
    <p:extLst>
      <p:ext uri="{BB962C8B-B14F-4D97-AF65-F5344CB8AC3E}">
        <p14:creationId xmlns:p14="http://schemas.microsoft.com/office/powerpoint/2010/main" val="17365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352</TotalTime>
  <Words>191</Words>
  <Application>Microsoft Office PowerPoint</Application>
  <PresentationFormat>Apresentação na tela (4:3)</PresentationFormat>
  <Paragraphs>117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Verve</vt:lpstr>
      <vt:lpstr>    DISCRIMINAÇÃO</vt:lpstr>
      <vt:lpstr>                    </vt:lpstr>
      <vt:lpstr>  DISCRIMINAÇÃO</vt:lpstr>
      <vt:lpstr>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Lúcia</dc:creator>
  <cp:lastModifiedBy>Ana Lúcia</cp:lastModifiedBy>
  <cp:revision>44</cp:revision>
  <dcterms:created xsi:type="dcterms:W3CDTF">2016-04-06T10:25:49Z</dcterms:created>
  <dcterms:modified xsi:type="dcterms:W3CDTF">2016-04-08T00:12:51Z</dcterms:modified>
</cp:coreProperties>
</file>